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74" r:id="rId3"/>
    <p:sldId id="276" r:id="rId4"/>
    <p:sldId id="259" r:id="rId5"/>
    <p:sldId id="277" r:id="rId6"/>
    <p:sldId id="275" r:id="rId7"/>
    <p:sldId id="282" r:id="rId8"/>
    <p:sldId id="283" r:id="rId9"/>
    <p:sldId id="284" r:id="rId10"/>
    <p:sldId id="286" r:id="rId11"/>
    <p:sldId id="257" r:id="rId12"/>
    <p:sldId id="256" r:id="rId13"/>
    <p:sldId id="285" r:id="rId14"/>
    <p:sldId id="269" r:id="rId15"/>
    <p:sldId id="281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477" autoAdjust="0"/>
  </p:normalViewPr>
  <p:slideViewPr>
    <p:cSldViewPr>
      <p:cViewPr varScale="1">
        <p:scale>
          <a:sx n="73" d="100"/>
          <a:sy n="73" d="100"/>
        </p:scale>
        <p:origin x="-42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9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AF66CD-8B85-4AAC-9D4E-28A9A7D0A863}" type="datetimeFigureOut">
              <a:rPr lang="en-US"/>
              <a:pPr>
                <a:defRPr/>
              </a:pPr>
              <a:t>8/13/2009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954401-3DCA-46FE-953D-AB733A3EB0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F6A946-2FF8-402E-99B7-5CE16C03800B}" type="datetimeFigureOut">
              <a:rPr lang="en-US"/>
              <a:pPr>
                <a:defRPr/>
              </a:pPr>
              <a:t>8/13/2009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E27A4A-9CC4-494D-B3E1-F7F71633A1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133516-A1EC-4E0A-A6AC-33D372F73092}" type="datetimeFigureOut">
              <a:rPr lang="en-US"/>
              <a:pPr>
                <a:defRPr/>
              </a:pPr>
              <a:t>8/13/2009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CBA68-A418-446C-93E8-FCE5751FBF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8E863C-057F-4068-AA6A-9EA5582FAA5E}" type="datetimeFigureOut">
              <a:rPr lang="en-US"/>
              <a:pPr>
                <a:defRPr/>
              </a:pPr>
              <a:t>8/13/2009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F2CB0F-B883-49CB-B3D2-D6689D617E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E782DF-2F2D-47ED-8A59-CB2DF443A99E}" type="datetimeFigureOut">
              <a:rPr lang="en-US"/>
              <a:pPr>
                <a:defRPr/>
              </a:pPr>
              <a:t>8/13/2009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34B696-2C43-406B-BDC9-8FD2FC0706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B9A69-F7D5-4AB3-A6AB-C4593A363CD8}" type="datetimeFigureOut">
              <a:rPr lang="en-US"/>
              <a:pPr>
                <a:defRPr/>
              </a:pPr>
              <a:t>8/13/2009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00E551-905B-44DB-9438-53437DA2AC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5E2EA0-3C80-425F-93FA-5DBF95256E82}" type="datetimeFigureOut">
              <a:rPr lang="en-US"/>
              <a:pPr>
                <a:defRPr/>
              </a:pPr>
              <a:t>8/13/2009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030309-B6A5-47C5-A00E-801CE115B6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60A95E-7D88-44D4-9E18-2CD521D2877F}" type="datetimeFigureOut">
              <a:rPr lang="en-US"/>
              <a:pPr>
                <a:defRPr/>
              </a:pPr>
              <a:t>8/13/2009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3B0361-9D4D-447B-BE9C-DE561FEC23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60A253-A426-4F8D-98CC-5C42A6A517AB}" type="datetimeFigureOut">
              <a:rPr lang="en-US"/>
              <a:pPr>
                <a:defRPr/>
              </a:pPr>
              <a:t>8/13/2009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477E25-3247-42D2-85AD-6F6259F22F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C32EB-A5DD-43C9-9388-1F68D2C14BC0}" type="datetimeFigureOut">
              <a:rPr lang="en-US"/>
              <a:pPr>
                <a:defRPr/>
              </a:pPr>
              <a:t>8/13/2009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F8B42E-6102-48AA-B985-26F882E264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79BF81-4F49-4914-A935-1DD3DECBCFE5}" type="datetimeFigureOut">
              <a:rPr lang="en-US"/>
              <a:pPr>
                <a:defRPr/>
              </a:pPr>
              <a:t>8/13/2009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5A34E-F0F6-4EF3-AD53-D21328D348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C537CE1-EDCB-4149-9157-87731112B15D}" type="datetimeFigureOut">
              <a:rPr lang="en-US"/>
              <a:pPr>
                <a:defRPr/>
              </a:pPr>
              <a:t>8/13/2009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B5A62B04-015C-41C5-82EF-C6C3F85148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69" r:id="rId5"/>
    <p:sldLayoutId id="2147483668" r:id="rId6"/>
    <p:sldLayoutId id="2147483674" r:id="rId7"/>
    <p:sldLayoutId id="2147483675" r:id="rId8"/>
    <p:sldLayoutId id="2147483676" r:id="rId9"/>
    <p:sldLayoutId id="2147483667" r:id="rId10"/>
    <p:sldLayoutId id="2147483677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438150" indent="-319088" algn="l" rtl="0" fontAlgn="base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fontAlgn="base">
        <a:spcBef>
          <a:spcPct val="20000"/>
        </a:spcBef>
        <a:spcAft>
          <a:spcPct val="0"/>
        </a:spcAft>
        <a:buClr>
          <a:srgbClr val="E66C7D"/>
        </a:buClr>
        <a:buFont typeface="Arial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fontAlgn="base">
        <a:spcBef>
          <a:spcPct val="20000"/>
        </a:spcBef>
        <a:spcAft>
          <a:spcPct val="0"/>
        </a:spcAft>
        <a:buClr>
          <a:srgbClr val="6BB76D"/>
        </a:buClr>
        <a:buFont typeface="Arial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fontAlgn="base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eachingcriticalwill.org/legal/npt/nirindex.html#2009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09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</a:br>
            <a:endParaRPr lang="en-US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858000"/>
          </a:xfrm>
        </p:spPr>
        <p:txBody>
          <a:bodyPr rtlCol="0">
            <a:normAutofit fontScale="92500" lnSpcReduction="10000"/>
          </a:bodyPr>
          <a:lstStyle/>
          <a:p>
            <a:pPr marL="438912" indent="-320040" algn="ctr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en-US" sz="5200" b="1" dirty="0" smtClean="0"/>
          </a:p>
          <a:p>
            <a:pPr marL="438912" indent="-320040" algn="ctr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sz="5200" b="1" dirty="0" smtClean="0"/>
              <a:t>Rhetoric to Reality: looking to forward to 2010 and beyond		</a:t>
            </a:r>
          </a:p>
          <a:p>
            <a:pPr marL="438912" indent="-320040" algn="ctr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en-US" sz="2400" b="1" dirty="0" smtClean="0"/>
          </a:p>
          <a:p>
            <a:pPr marL="438912" indent="-320040" algn="ctr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en-US" sz="2400" b="1" dirty="0" smtClean="0"/>
          </a:p>
          <a:p>
            <a:pPr marL="438912" indent="-320040" algn="ctr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en-US" sz="2400" b="1" dirty="0" smtClean="0"/>
          </a:p>
          <a:p>
            <a:pPr marL="438912" indent="-320040" algn="ctr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b="1" dirty="0" smtClean="0"/>
              <a:t>Preparatory Committee for the </a:t>
            </a:r>
          </a:p>
          <a:p>
            <a:pPr marL="438912" indent="-320040" algn="ctr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b="1" dirty="0" smtClean="0"/>
              <a:t>2010 Nuclear Non-Proliferation Treaty</a:t>
            </a:r>
          </a:p>
          <a:p>
            <a:pPr marL="438912" indent="-320040" algn="ctr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b="1" dirty="0" smtClean="0"/>
              <a:t>Review Conference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endParaRPr lang="en-US" sz="2400" b="1" dirty="0" smtClean="0"/>
          </a:p>
          <a:p>
            <a:pPr marL="438912" indent="-320040" algn="ctr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sz="1800" b="1" dirty="0" smtClean="0"/>
              <a:t>4 – 15 May 2009 in New York</a:t>
            </a:r>
            <a:br>
              <a:rPr lang="en-US" sz="1800" b="1" dirty="0" smtClean="0"/>
            </a:br>
            <a:r>
              <a:rPr lang="en-US" sz="1800" b="1" dirty="0" smtClean="0"/>
              <a:t>Third Session</a:t>
            </a:r>
          </a:p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sz="1800" b="1" dirty="0" smtClean="0"/>
              <a:t>Comments by Natasha Barnes, to the</a:t>
            </a:r>
          </a:p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sz="1800" b="1" dirty="0" smtClean="0"/>
              <a:t>National Consultative Committee on Disarmament</a:t>
            </a:r>
          </a:p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sz="1800" b="1" dirty="0" smtClean="0"/>
              <a:t>Monday 25</a:t>
            </a:r>
            <a:r>
              <a:rPr lang="en-US" sz="1800" b="1" baseline="30000" dirty="0" smtClean="0"/>
              <a:t>th</a:t>
            </a:r>
            <a:r>
              <a:rPr lang="en-US" sz="1800" b="1" dirty="0" smtClean="0"/>
              <a:t> of May, 2009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ChangeArrowheads="1"/>
          </p:cNvSpPr>
          <p:nvPr/>
        </p:nvSpPr>
        <p:spPr bwMode="auto">
          <a:xfrm>
            <a:off x="285750" y="142875"/>
            <a:ext cx="85725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i="1">
                <a:latin typeface="Corbel" pitchFamily="34" charset="0"/>
              </a:rPr>
              <a:t>‘In a strange turn of history, the threat of global nuclear war has gone down, but the risk of a nuclear attack has gone up…. as more people and nations break the rules, we could reach the point where the center cannot hold.’</a:t>
            </a:r>
          </a:p>
        </p:txBody>
      </p:sp>
      <p:sp>
        <p:nvSpPr>
          <p:cNvPr id="14338" name="Rectangle 3"/>
          <p:cNvSpPr>
            <a:spLocks noChangeArrowheads="1"/>
          </p:cNvSpPr>
          <p:nvPr/>
        </p:nvSpPr>
        <p:spPr bwMode="auto">
          <a:xfrm>
            <a:off x="-71438" y="1928813"/>
            <a:ext cx="9215438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latin typeface="Corbel" pitchFamily="34" charset="0"/>
              </a:rPr>
              <a:t>     ‘So today, I state clearly and with conviction  </a:t>
            </a:r>
          </a:p>
          <a:p>
            <a:pPr algn="ctr"/>
            <a:r>
              <a:rPr lang="en-US" sz="4000" b="1" i="1">
                <a:latin typeface="Corbel" pitchFamily="34" charset="0"/>
              </a:rPr>
              <a:t>America's commitment to seek the peace and security of </a:t>
            </a:r>
          </a:p>
          <a:p>
            <a:pPr algn="ctr"/>
            <a:r>
              <a:rPr lang="en-US" sz="4000" b="1" i="1">
                <a:latin typeface="Corbel" pitchFamily="34" charset="0"/>
              </a:rPr>
              <a:t>a world without nuclear weapons’</a:t>
            </a:r>
          </a:p>
        </p:txBody>
      </p:sp>
      <p:sp>
        <p:nvSpPr>
          <p:cNvPr id="14339" name="Rectangle 4"/>
          <p:cNvSpPr>
            <a:spLocks noChangeArrowheads="1"/>
          </p:cNvSpPr>
          <p:nvPr/>
        </p:nvSpPr>
        <p:spPr bwMode="auto">
          <a:xfrm>
            <a:off x="0" y="4786313"/>
            <a:ext cx="91440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latin typeface="Corbel" pitchFamily="34" charset="0"/>
              </a:rPr>
              <a:t>‘The US will take </a:t>
            </a:r>
            <a:r>
              <a:rPr lang="en-US" sz="4000" b="1" i="1">
                <a:latin typeface="Corbel" pitchFamily="34" charset="0"/>
              </a:rPr>
              <a:t>concrete steps towards </a:t>
            </a:r>
          </a:p>
          <a:p>
            <a:r>
              <a:rPr lang="en-US" sz="4000" b="1" i="1">
                <a:latin typeface="Corbel" pitchFamily="34" charset="0"/>
              </a:rPr>
              <a:t>	       a world without nuclear weapons’</a:t>
            </a:r>
          </a:p>
        </p:txBody>
      </p:sp>
      <p:sp>
        <p:nvSpPr>
          <p:cNvPr id="14340" name="TextBox 5"/>
          <p:cNvSpPr txBox="1">
            <a:spLocks noChangeArrowheads="1"/>
          </p:cNvSpPr>
          <p:nvPr/>
        </p:nvSpPr>
        <p:spPr bwMode="auto">
          <a:xfrm>
            <a:off x="5143500" y="6429375"/>
            <a:ext cx="43576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rbel" pitchFamily="34" charset="0"/>
              </a:rPr>
              <a:t>President Obama, 5</a:t>
            </a:r>
            <a:r>
              <a:rPr lang="en-US" baseline="30000">
                <a:latin typeface="Corbel" pitchFamily="34" charset="0"/>
              </a:rPr>
              <a:t>th</a:t>
            </a:r>
            <a:r>
              <a:rPr lang="en-US">
                <a:latin typeface="Corbel" pitchFamily="34" charset="0"/>
              </a:rPr>
              <a:t> April 2009 Prague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ChangeArrowheads="1"/>
          </p:cNvSpPr>
          <p:nvPr/>
        </p:nvSpPr>
        <p:spPr bwMode="auto">
          <a:xfrm>
            <a:off x="357188" y="785813"/>
            <a:ext cx="91440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rbel" pitchFamily="34" charset="0"/>
              </a:rPr>
              <a:t>‘</a:t>
            </a:r>
            <a:r>
              <a:rPr lang="en-US" sz="2800" b="1" i="1">
                <a:latin typeface="Corbel" pitchFamily="34" charset="0"/>
              </a:rPr>
              <a:t>Reduce the role of nuclear weapons </a:t>
            </a:r>
            <a:r>
              <a:rPr lang="en-US">
                <a:latin typeface="Corbel" pitchFamily="34" charset="0"/>
              </a:rPr>
              <a:t>in our national security strategy, and urge others to do the same. ‘</a:t>
            </a:r>
          </a:p>
        </p:txBody>
      </p:sp>
      <p:sp>
        <p:nvSpPr>
          <p:cNvPr id="15362" name="Rectangle 3"/>
          <p:cNvSpPr>
            <a:spLocks noChangeArrowheads="1"/>
          </p:cNvSpPr>
          <p:nvPr/>
        </p:nvSpPr>
        <p:spPr bwMode="auto">
          <a:xfrm>
            <a:off x="357188" y="142875"/>
            <a:ext cx="92868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rbel" pitchFamily="34" charset="0"/>
              </a:rPr>
              <a:t>‘a new </a:t>
            </a:r>
            <a:r>
              <a:rPr lang="en-US" sz="2800" b="1" i="1">
                <a:latin typeface="Corbel" pitchFamily="34" charset="0"/>
              </a:rPr>
              <a:t>Strategic Arms Reduction Treaty </a:t>
            </a:r>
            <a:r>
              <a:rPr lang="en-US">
                <a:latin typeface="Corbel" pitchFamily="34" charset="0"/>
              </a:rPr>
              <a:t>with the Russians’</a:t>
            </a:r>
          </a:p>
        </p:txBody>
      </p:sp>
      <p:sp>
        <p:nvSpPr>
          <p:cNvPr id="15363" name="Rectangle 4"/>
          <p:cNvSpPr>
            <a:spLocks noChangeArrowheads="1"/>
          </p:cNvSpPr>
          <p:nvPr/>
        </p:nvSpPr>
        <p:spPr bwMode="auto">
          <a:xfrm>
            <a:off x="285750" y="1643063"/>
            <a:ext cx="8715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rbel" pitchFamily="34" charset="0"/>
              </a:rPr>
              <a:t>‘U.S. ratification of the </a:t>
            </a:r>
            <a:r>
              <a:rPr lang="en-US" sz="2800" b="1" i="1">
                <a:latin typeface="Corbel" pitchFamily="34" charset="0"/>
              </a:rPr>
              <a:t>Comprehensive Test Ban Treaty’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357188" y="2214563"/>
            <a:ext cx="7786687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rbel" pitchFamily="34" charset="0"/>
              </a:rPr>
              <a:t>‘A new treaty that </a:t>
            </a:r>
            <a:r>
              <a:rPr lang="en-US" sz="2800" b="1" i="1">
                <a:latin typeface="Corbel" pitchFamily="34" charset="0"/>
              </a:rPr>
              <a:t>verifiably ends the production of fissile materials </a:t>
            </a:r>
            <a:r>
              <a:rPr lang="en-US">
                <a:latin typeface="Corbel" pitchFamily="34" charset="0"/>
              </a:rPr>
              <a:t>intended for use in state nuclear weapons.’</a:t>
            </a:r>
          </a:p>
        </p:txBody>
      </p:sp>
      <p:sp>
        <p:nvSpPr>
          <p:cNvPr id="15365" name="Rectangle 6"/>
          <p:cNvSpPr>
            <a:spLocks noChangeArrowheads="1"/>
          </p:cNvSpPr>
          <p:nvPr/>
        </p:nvSpPr>
        <p:spPr bwMode="auto">
          <a:xfrm>
            <a:off x="357188" y="3143250"/>
            <a:ext cx="85725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rbel" pitchFamily="34" charset="0"/>
              </a:rPr>
              <a:t>‘Authority to </a:t>
            </a:r>
            <a:r>
              <a:rPr lang="en-US" sz="2800" b="1" i="1">
                <a:latin typeface="Corbel" pitchFamily="34" charset="0"/>
              </a:rPr>
              <a:t>strengthen international inspections</a:t>
            </a:r>
            <a:r>
              <a:rPr lang="en-US">
                <a:latin typeface="Corbel" pitchFamily="34" charset="0"/>
              </a:rPr>
              <a:t>…. And consequences for countries caught breaking the rules or trying to leave the treaty without cause.’ </a:t>
            </a:r>
          </a:p>
        </p:txBody>
      </p:sp>
      <p:sp>
        <p:nvSpPr>
          <p:cNvPr id="15366" name="Rectangle 7"/>
          <p:cNvSpPr>
            <a:spLocks noChangeArrowheads="1"/>
          </p:cNvSpPr>
          <p:nvPr/>
        </p:nvSpPr>
        <p:spPr bwMode="auto">
          <a:xfrm>
            <a:off x="357188" y="4214813"/>
            <a:ext cx="91440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rbel" pitchFamily="34" charset="0"/>
              </a:rPr>
              <a:t>‘framework for </a:t>
            </a:r>
            <a:r>
              <a:rPr lang="en-US" sz="2800" b="1" i="1">
                <a:latin typeface="Corbel" pitchFamily="34" charset="0"/>
              </a:rPr>
              <a:t>civil nuclear cooperation, including an international fuel bank</a:t>
            </a:r>
            <a:r>
              <a:rPr lang="en-US">
                <a:latin typeface="Corbel" pitchFamily="34" charset="0"/>
              </a:rPr>
              <a:t>’</a:t>
            </a:r>
          </a:p>
        </p:txBody>
      </p:sp>
      <p:sp>
        <p:nvSpPr>
          <p:cNvPr id="15367" name="TextBox 8"/>
          <p:cNvSpPr txBox="1">
            <a:spLocks noChangeArrowheads="1"/>
          </p:cNvSpPr>
          <p:nvPr/>
        </p:nvSpPr>
        <p:spPr bwMode="auto">
          <a:xfrm>
            <a:off x="384175" y="5072063"/>
            <a:ext cx="62452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orbel" pitchFamily="34" charset="0"/>
              </a:rPr>
              <a:t>Resolution of Iranian and North Korean </a:t>
            </a:r>
            <a:r>
              <a:rPr lang="en-US" sz="2800" b="1" i="1">
                <a:latin typeface="Corbel" pitchFamily="34" charset="0"/>
              </a:rPr>
              <a:t>non compliance</a:t>
            </a:r>
          </a:p>
        </p:txBody>
      </p:sp>
      <p:sp>
        <p:nvSpPr>
          <p:cNvPr id="15368" name="Rectangle 9"/>
          <p:cNvSpPr>
            <a:spLocks noChangeArrowheads="1"/>
          </p:cNvSpPr>
          <p:nvPr/>
        </p:nvSpPr>
        <p:spPr bwMode="auto">
          <a:xfrm>
            <a:off x="357188" y="6215063"/>
            <a:ext cx="9144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rbel" pitchFamily="34" charset="0"/>
              </a:rPr>
              <a:t>‘</a:t>
            </a:r>
            <a:r>
              <a:rPr lang="en-US" sz="2800" b="1" i="1">
                <a:latin typeface="Corbel" pitchFamily="34" charset="0"/>
              </a:rPr>
              <a:t>Global Summit </a:t>
            </a:r>
            <a:r>
              <a:rPr lang="en-US" b="1">
                <a:latin typeface="Corbel" pitchFamily="34" charset="0"/>
              </a:rPr>
              <a:t>on Nuclear Security … within the next year.</a:t>
            </a:r>
            <a:r>
              <a:rPr lang="en-US">
                <a:latin typeface="Corbel" pitchFamily="34" charset="0"/>
              </a:rPr>
              <a:t>’</a:t>
            </a:r>
          </a:p>
        </p:txBody>
      </p:sp>
      <p:sp>
        <p:nvSpPr>
          <p:cNvPr id="15369" name="Rectangle 10"/>
          <p:cNvSpPr>
            <a:spLocks noChangeArrowheads="1"/>
          </p:cNvSpPr>
          <p:nvPr/>
        </p:nvSpPr>
        <p:spPr bwMode="auto">
          <a:xfrm>
            <a:off x="357188" y="5715000"/>
            <a:ext cx="10072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rbel" pitchFamily="34" charset="0"/>
              </a:rPr>
              <a:t>Proliferation Security Initiative , Global Initiative to Combat Nuclear Terrorism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1913" y="0"/>
            <a:ext cx="926782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TextBox 5"/>
          <p:cNvSpPr txBox="1">
            <a:spLocks noChangeArrowheads="1"/>
          </p:cNvSpPr>
          <p:nvPr/>
        </p:nvSpPr>
        <p:spPr bwMode="auto">
          <a:xfrm>
            <a:off x="-142875" y="428625"/>
            <a:ext cx="3286125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400" b="1">
                <a:latin typeface="Corbel" pitchFamily="34" charset="0"/>
              </a:rPr>
              <a:t>The </a:t>
            </a:r>
          </a:p>
          <a:p>
            <a:pPr algn="ctr"/>
            <a:r>
              <a:rPr lang="en-US" sz="5400" b="1">
                <a:latin typeface="Corbel" pitchFamily="34" charset="0"/>
              </a:rPr>
              <a:t>OBAMA MOMENT</a:t>
            </a:r>
          </a:p>
        </p:txBody>
      </p:sp>
      <p:sp>
        <p:nvSpPr>
          <p:cNvPr id="16387" name="TextBox 7"/>
          <p:cNvSpPr txBox="1">
            <a:spLocks noChangeArrowheads="1"/>
          </p:cNvSpPr>
          <p:nvPr/>
        </p:nvSpPr>
        <p:spPr bwMode="auto">
          <a:xfrm>
            <a:off x="5214938" y="942975"/>
            <a:ext cx="3857625" cy="298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7200" b="1" i="1">
                <a:latin typeface="Corbel" pitchFamily="34" charset="0"/>
              </a:rPr>
              <a:t>A critical mass?</a:t>
            </a:r>
          </a:p>
          <a:p>
            <a:endParaRPr lang="en-US" sz="4400">
              <a:latin typeface="Corbel" pitchFamily="34" charset="0"/>
            </a:endParaRPr>
          </a:p>
        </p:txBody>
      </p:sp>
      <p:sp>
        <p:nvSpPr>
          <p:cNvPr id="16388" name="TextBox 9"/>
          <p:cNvSpPr txBox="1">
            <a:spLocks noChangeArrowheads="1"/>
          </p:cNvSpPr>
          <p:nvPr/>
        </p:nvSpPr>
        <p:spPr bwMode="auto">
          <a:xfrm>
            <a:off x="0" y="5286375"/>
            <a:ext cx="950118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7200" b="1" i="1">
                <a:latin typeface="Arial Black" pitchFamily="34" charset="0"/>
              </a:rPr>
              <a:t>The ‘Obamajority’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71500" y="0"/>
            <a:ext cx="10287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To name a few….</a:t>
            </a:r>
            <a:endParaRPr lang="en-US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17411" name="Content Placeholder 2"/>
          <p:cNvSpPr txBox="1">
            <a:spLocks/>
          </p:cNvSpPr>
          <p:nvPr/>
        </p:nvSpPr>
        <p:spPr bwMode="auto">
          <a:xfrm>
            <a:off x="-785813" y="1071563"/>
            <a:ext cx="6286501" cy="671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14500" lvl="3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2400" b="1">
                <a:latin typeface="Corbel" pitchFamily="34" charset="0"/>
              </a:rPr>
              <a:t>13 Steps</a:t>
            </a:r>
          </a:p>
          <a:p>
            <a:pPr marL="1714500" lvl="3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2400" b="1">
                <a:latin typeface="Corbel" pitchFamily="34" charset="0"/>
              </a:rPr>
              <a:t>Obama  in Prague 5th April</a:t>
            </a:r>
          </a:p>
          <a:p>
            <a:pPr marL="1714500" lvl="3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2400" b="1">
                <a:latin typeface="Corbel" pitchFamily="34" charset="0"/>
              </a:rPr>
              <a:t>Medvedev/ Obama joint statement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en-US" sz="2400" b="1">
              <a:latin typeface="Corbel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en-US" sz="2400" b="1">
              <a:latin typeface="Corbel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en-US" sz="2400" b="1">
              <a:latin typeface="Corbel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en-US" sz="2400" b="1">
              <a:latin typeface="Corbel" pitchFamily="34" charset="0"/>
            </a:endParaRPr>
          </a:p>
          <a:p>
            <a:pPr marL="800100" lvl="1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2400" b="1">
                <a:latin typeface="Corbel" pitchFamily="34" charset="0"/>
              </a:rPr>
              <a:t>EU disarmament Initiative</a:t>
            </a:r>
          </a:p>
          <a:p>
            <a:pPr marL="800100" lvl="1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2400" b="1">
                <a:latin typeface="Corbel" pitchFamily="34" charset="0"/>
              </a:rPr>
              <a:t>UN Secretary General’s Five Point Plan</a:t>
            </a:r>
          </a:p>
          <a:p>
            <a:pPr marL="800100" lvl="1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2400" b="1">
                <a:latin typeface="Corbel" pitchFamily="34" charset="0"/>
              </a:rPr>
              <a:t>Japnese Intiative: Renew Determination</a:t>
            </a:r>
          </a:p>
          <a:p>
            <a:pPr marL="800100" lvl="1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2400" b="1">
                <a:latin typeface="Corbel" pitchFamily="34" charset="0"/>
              </a:rPr>
              <a:t>UK: Lifting the Shadow</a:t>
            </a:r>
          </a:p>
          <a:p>
            <a:pPr marL="800100" lvl="1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2400" b="1">
                <a:latin typeface="Corbel" pitchFamily="34" charset="0"/>
              </a:rPr>
              <a:t>Norwegian Initiative (7NI)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0" y="928688"/>
            <a:ext cx="5257800" cy="5857875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800100" lvl="1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400" b="1" dirty="0" err="1">
                <a:latin typeface="+mn-lt"/>
                <a:cs typeface="+mn-cs"/>
              </a:rPr>
              <a:t>Percovitch</a:t>
            </a:r>
            <a:r>
              <a:rPr lang="en-US" sz="3400" b="1" dirty="0">
                <a:latin typeface="+mn-lt"/>
                <a:cs typeface="+mn-cs"/>
              </a:rPr>
              <a:t>/ Acton: abolishing Nuclear Weapons</a:t>
            </a:r>
          </a:p>
          <a:p>
            <a:pPr marL="800100" lvl="1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400" b="1" dirty="0">
                <a:latin typeface="+mn-lt"/>
                <a:cs typeface="+mn-cs"/>
              </a:rPr>
              <a:t>Abolition 2000</a:t>
            </a:r>
          </a:p>
          <a:p>
            <a:pPr marL="800100" lvl="1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400" b="1" dirty="0">
                <a:latin typeface="+mn-lt"/>
                <a:cs typeface="+mn-cs"/>
              </a:rPr>
              <a:t>Article VI Forum</a:t>
            </a:r>
          </a:p>
          <a:p>
            <a:pPr marL="800100" lvl="1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400" b="1" dirty="0">
                <a:latin typeface="+mn-lt"/>
                <a:cs typeface="+mn-cs"/>
              </a:rPr>
              <a:t>Global Zero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3400" b="1" dirty="0">
              <a:latin typeface="+mn-lt"/>
              <a:cs typeface="+mn-cs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3400" b="1" dirty="0">
              <a:latin typeface="+mn-lt"/>
              <a:cs typeface="+mn-cs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3400" b="1" dirty="0">
              <a:latin typeface="+mn-lt"/>
              <a:cs typeface="+mn-cs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3400" b="1" dirty="0">
              <a:latin typeface="+mn-lt"/>
              <a:cs typeface="+mn-cs"/>
            </a:endParaRPr>
          </a:p>
          <a:p>
            <a:pPr marL="1257300" lvl="2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400" b="1" dirty="0">
                <a:latin typeface="+mn-lt"/>
                <a:cs typeface="+mn-cs"/>
              </a:rPr>
              <a:t>Shultz, Kissinger, Nunn and Perry: Hoover Plan </a:t>
            </a:r>
          </a:p>
          <a:p>
            <a:pPr marL="1257300" lvl="2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400" b="1" dirty="0">
                <a:latin typeface="+mn-lt"/>
                <a:cs typeface="+mn-cs"/>
              </a:rPr>
              <a:t>Additional ‘horsemen’</a:t>
            </a:r>
          </a:p>
          <a:p>
            <a:pPr marL="1257300" lvl="2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400" b="1" dirty="0">
                <a:latin typeface="+mn-lt"/>
                <a:cs typeface="+mn-cs"/>
              </a:rPr>
              <a:t>ICAN</a:t>
            </a:r>
          </a:p>
          <a:p>
            <a:pPr marL="1257300" lvl="2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400" b="1" dirty="0">
                <a:latin typeface="+mn-lt"/>
                <a:cs typeface="+mn-cs"/>
              </a:rPr>
              <a:t>Luxembourg Forum</a:t>
            </a:r>
          </a:p>
          <a:p>
            <a:pPr marL="1257300" lvl="2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400" b="1" dirty="0" err="1">
                <a:latin typeface="+mn-lt"/>
                <a:cs typeface="+mn-cs"/>
              </a:rPr>
              <a:t>Blix</a:t>
            </a:r>
            <a:r>
              <a:rPr lang="en-US" sz="3400" b="1" dirty="0">
                <a:latin typeface="+mn-lt"/>
                <a:cs typeface="+mn-cs"/>
              </a:rPr>
              <a:t> Commission</a:t>
            </a:r>
          </a:p>
          <a:p>
            <a:pPr marL="1257300" lvl="2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400" b="1" dirty="0">
                <a:latin typeface="+mn-lt"/>
                <a:cs typeface="+mn-cs"/>
              </a:rPr>
              <a:t>2020 Campaign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3200" b="1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357188" y="1428750"/>
            <a:ext cx="8215312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latin typeface="Corbel" pitchFamily="34" charset="0"/>
              </a:rPr>
              <a:t>‘Make no mistake: </a:t>
            </a:r>
            <a:r>
              <a:rPr lang="en-US" sz="3600" b="1">
                <a:latin typeface="Corbel" pitchFamily="34" charset="0"/>
              </a:rPr>
              <a:t>As long as these weapons exist, the United States will maintain a safe, secure and effective arsenal to deter any adversary,</a:t>
            </a:r>
            <a:r>
              <a:rPr lang="en-US" sz="2400">
                <a:latin typeface="Corbel" pitchFamily="34" charset="0"/>
              </a:rPr>
              <a:t> and guarantee that defense to our allies’</a:t>
            </a:r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1643063" y="3840163"/>
            <a:ext cx="7000875" cy="144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latin typeface="Corbel" pitchFamily="34" charset="0"/>
              </a:rPr>
              <a:t>‘This goal will not be reached quickly -- </a:t>
            </a:r>
            <a:r>
              <a:rPr lang="en-US" sz="4400" b="1">
                <a:latin typeface="Corbel" pitchFamily="34" charset="0"/>
              </a:rPr>
              <a:t>perhaps not in my lifetime.’</a:t>
            </a: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642938" y="5422900"/>
            <a:ext cx="8215312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latin typeface="Corbel" pitchFamily="34" charset="0"/>
              </a:rPr>
              <a:t>‘….</a:t>
            </a:r>
            <a:r>
              <a:rPr lang="en-US" sz="4000" b="1">
                <a:latin typeface="Corbel" pitchFamily="34" charset="0"/>
              </a:rPr>
              <a:t>continuing value </a:t>
            </a:r>
            <a:r>
              <a:rPr lang="en-US" sz="2400">
                <a:latin typeface="Corbel" pitchFamily="34" charset="0"/>
              </a:rPr>
              <a:t>in deterring war as well as new threats to national security which may emerge’  (Brown)</a:t>
            </a:r>
          </a:p>
        </p:txBody>
      </p:sp>
      <p:sp>
        <p:nvSpPr>
          <p:cNvPr id="18436" name="TextBox 5"/>
          <p:cNvSpPr txBox="1">
            <a:spLocks noChangeArrowheads="1"/>
          </p:cNvSpPr>
          <p:nvPr/>
        </p:nvSpPr>
        <p:spPr bwMode="auto">
          <a:xfrm>
            <a:off x="785813" y="354013"/>
            <a:ext cx="73580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i="1" u="sng">
                <a:latin typeface="Corbel" pitchFamily="34" charset="0"/>
              </a:rPr>
              <a:t>A Moment for Caution</a:t>
            </a:r>
          </a:p>
        </p:txBody>
      </p:sp>
      <p:pic>
        <p:nvPicPr>
          <p:cNvPr id="1843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142875"/>
            <a:ext cx="1381125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7563" y="142875"/>
            <a:ext cx="1476375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5" descr="C:\Documents and Settings\Tash\My Documents\My Pictures\Photos\OE 09\April 28 29 30 May 1 2 3 4 5\MPI Progressive Intiatives session 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5" y="3536950"/>
            <a:ext cx="4429125" cy="332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Picture 3" descr="C:\Documents and Settings\Tash\My Documents\My Pictures\Photos\OE 09\April 28 29 30 May 1 2 3 4 5\MPI Expert Voices sessio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3" y="928688"/>
            <a:ext cx="495935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4" descr="C:\Documents and Settings\Tash\My Documents\My Pictures\Photos\OE 09\April 28 29 30 May 1 2 3 4 5\MPI Progressive Initiatives lunchtime sessio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268663"/>
            <a:ext cx="4786313" cy="3589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2" descr="C:\Documents and Settings\Tash\My Documents\My Pictures\Photos\OE 09\April 28 29 30 May 1 2 3 4 5\media scrum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642938"/>
            <a:ext cx="4214813" cy="316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-493792"/>
            <a:ext cx="8858280" cy="1636776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NGO initiatives and contributions </a:t>
            </a:r>
            <a:endParaRPr lang="en-US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19462" name="Rectangle 5"/>
          <p:cNvSpPr>
            <a:spLocks noChangeArrowheads="1"/>
          </p:cNvSpPr>
          <p:nvPr/>
        </p:nvSpPr>
        <p:spPr bwMode="auto">
          <a:xfrm>
            <a:off x="214313" y="998538"/>
            <a:ext cx="4540250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200">
                <a:latin typeface="Corbel" pitchFamily="34" charset="0"/>
              </a:rPr>
              <a:t>Star power: new energy in the debate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-71462"/>
            <a:ext cx="8858280" cy="1636776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i="1" dirty="0" smtClean="0">
                <a:solidFill>
                  <a:schemeClr val="accent1">
                    <a:satMod val="150000"/>
                  </a:schemeClr>
                </a:solidFill>
              </a:rPr>
              <a:t>NGO contributions and initiatives </a:t>
            </a:r>
            <a:endParaRPr lang="en-US" i="1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20482" name="TextBox 4"/>
          <p:cNvSpPr txBox="1">
            <a:spLocks noChangeArrowheads="1"/>
          </p:cNvSpPr>
          <p:nvPr/>
        </p:nvSpPr>
        <p:spPr bwMode="auto">
          <a:xfrm>
            <a:off x="1500188" y="2714625"/>
            <a:ext cx="8215312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latin typeface="Corbel" pitchFamily="34" charset="0"/>
              </a:rPr>
              <a:t>ICNND</a:t>
            </a:r>
          </a:p>
          <a:p>
            <a:r>
              <a:rPr lang="en-US" sz="2000">
                <a:latin typeface="Corbel" pitchFamily="34" charset="0"/>
              </a:rPr>
              <a:t>VERTIC</a:t>
            </a:r>
          </a:p>
          <a:p>
            <a:r>
              <a:rPr lang="en-US" sz="2000">
                <a:latin typeface="Corbel" pitchFamily="34" charset="0"/>
              </a:rPr>
              <a:t>Disarmament and human security</a:t>
            </a:r>
          </a:p>
          <a:p>
            <a:r>
              <a:rPr lang="en-US" sz="2000">
                <a:latin typeface="Corbel" pitchFamily="34" charset="0"/>
              </a:rPr>
              <a:t>Nuclear Weapons Convention</a:t>
            </a:r>
          </a:p>
          <a:p>
            <a:r>
              <a:rPr lang="en-US" sz="2000">
                <a:latin typeface="Corbel" pitchFamily="34" charset="0"/>
              </a:rPr>
              <a:t>Nuclear Weapons Convention  Student Simulation</a:t>
            </a:r>
          </a:p>
          <a:p>
            <a:r>
              <a:rPr lang="en-US" sz="2000">
                <a:latin typeface="Corbel" pitchFamily="34" charset="0"/>
              </a:rPr>
              <a:t>Disarmament Education </a:t>
            </a:r>
          </a:p>
          <a:p>
            <a:r>
              <a:rPr lang="en-US" sz="2000">
                <a:latin typeface="Corbel" pitchFamily="34" charset="0"/>
              </a:rPr>
              <a:t>US Nuclear Posture Review</a:t>
            </a:r>
          </a:p>
          <a:p>
            <a:r>
              <a:rPr lang="en-US" sz="2000">
                <a:latin typeface="Corbel" pitchFamily="34" charset="0"/>
              </a:rPr>
              <a:t>NATO Strategic Concept (Review)</a:t>
            </a:r>
          </a:p>
          <a:p>
            <a:r>
              <a:rPr lang="en-US" sz="2000">
                <a:latin typeface="Corbel" pitchFamily="34" charset="0"/>
              </a:rPr>
              <a:t>IRENA: International Renewable Energy Agency</a:t>
            </a:r>
          </a:p>
          <a:p>
            <a:r>
              <a:rPr lang="en-US" sz="2000">
                <a:latin typeface="Corbel" pitchFamily="34" charset="0"/>
              </a:rPr>
              <a:t>Environmental and medical consequences of nuclear war: climate change models</a:t>
            </a:r>
          </a:p>
          <a:p>
            <a:r>
              <a:rPr lang="en-US" sz="2000">
                <a:latin typeface="Corbel" pitchFamily="34" charset="0"/>
              </a:rPr>
              <a:t>NEA NWFZ</a:t>
            </a:r>
          </a:p>
          <a:p>
            <a:r>
              <a:rPr lang="en-US" sz="2000">
                <a:latin typeface="Corbel" pitchFamily="34" charset="0"/>
              </a:rPr>
              <a:t>Towards a Nuclear Weapons Free World: Indian perspective</a:t>
            </a:r>
          </a:p>
          <a:p>
            <a:endParaRPr lang="en-US" sz="2000">
              <a:latin typeface="Corbel" pitchFamily="34" charset="0"/>
            </a:endParaRPr>
          </a:p>
          <a:p>
            <a:endParaRPr lang="en-US" sz="2000">
              <a:latin typeface="Corbel" pitchFamily="34" charset="0"/>
            </a:endParaRPr>
          </a:p>
        </p:txBody>
      </p:sp>
      <p:sp>
        <p:nvSpPr>
          <p:cNvPr id="20483" name="TextBox 5"/>
          <p:cNvSpPr txBox="1">
            <a:spLocks noChangeArrowheads="1"/>
          </p:cNvSpPr>
          <p:nvPr/>
        </p:nvSpPr>
        <p:spPr bwMode="auto">
          <a:xfrm>
            <a:off x="285750" y="1571625"/>
            <a:ext cx="7858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>
                <a:latin typeface="Corbel" pitchFamily="34" charset="0"/>
              </a:rPr>
              <a:t>Side sessions and comments at the Prep Com</a:t>
            </a:r>
          </a:p>
        </p:txBody>
      </p:sp>
      <p:sp>
        <p:nvSpPr>
          <p:cNvPr id="20484" name="TextBox 6"/>
          <p:cNvSpPr txBox="1">
            <a:spLocks noChangeArrowheads="1"/>
          </p:cNvSpPr>
          <p:nvPr/>
        </p:nvSpPr>
        <p:spPr bwMode="auto">
          <a:xfrm>
            <a:off x="1285875" y="3314700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Corbel" pitchFamily="34" charset="0"/>
              </a:rPr>
              <a:t>•</a:t>
            </a:r>
          </a:p>
        </p:txBody>
      </p:sp>
      <p:sp>
        <p:nvSpPr>
          <p:cNvPr id="20485" name="TextBox 7"/>
          <p:cNvSpPr txBox="1">
            <a:spLocks noChangeArrowheads="1"/>
          </p:cNvSpPr>
          <p:nvPr/>
        </p:nvSpPr>
        <p:spPr bwMode="auto">
          <a:xfrm>
            <a:off x="1285875" y="2714625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Corbel" pitchFamily="34" charset="0"/>
              </a:rPr>
              <a:t>•</a:t>
            </a:r>
          </a:p>
        </p:txBody>
      </p:sp>
      <p:sp>
        <p:nvSpPr>
          <p:cNvPr id="20486" name="TextBox 8"/>
          <p:cNvSpPr txBox="1">
            <a:spLocks noChangeArrowheads="1"/>
          </p:cNvSpPr>
          <p:nvPr/>
        </p:nvSpPr>
        <p:spPr bwMode="auto">
          <a:xfrm>
            <a:off x="1285875" y="3000375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Corbel" pitchFamily="34" charset="0"/>
              </a:rPr>
              <a:t>•</a:t>
            </a:r>
          </a:p>
        </p:txBody>
      </p:sp>
      <p:sp>
        <p:nvSpPr>
          <p:cNvPr id="20487" name="TextBox 9"/>
          <p:cNvSpPr txBox="1">
            <a:spLocks noChangeArrowheads="1"/>
          </p:cNvSpPr>
          <p:nvPr/>
        </p:nvSpPr>
        <p:spPr bwMode="auto">
          <a:xfrm>
            <a:off x="1285875" y="3571875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Corbel" pitchFamily="34" charset="0"/>
              </a:rPr>
              <a:t>•</a:t>
            </a:r>
          </a:p>
        </p:txBody>
      </p:sp>
      <p:sp>
        <p:nvSpPr>
          <p:cNvPr id="20488" name="TextBox 10"/>
          <p:cNvSpPr txBox="1">
            <a:spLocks noChangeArrowheads="1"/>
          </p:cNvSpPr>
          <p:nvPr/>
        </p:nvSpPr>
        <p:spPr bwMode="auto">
          <a:xfrm>
            <a:off x="1285875" y="42433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Corbel" pitchFamily="34" charset="0"/>
              </a:rPr>
              <a:t>•</a:t>
            </a:r>
          </a:p>
        </p:txBody>
      </p:sp>
      <p:sp>
        <p:nvSpPr>
          <p:cNvPr id="20489" name="TextBox 11"/>
          <p:cNvSpPr txBox="1">
            <a:spLocks noChangeArrowheads="1"/>
          </p:cNvSpPr>
          <p:nvPr/>
        </p:nvSpPr>
        <p:spPr bwMode="auto">
          <a:xfrm>
            <a:off x="1285875" y="3886200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Corbel" pitchFamily="34" charset="0"/>
              </a:rPr>
              <a:t>•</a:t>
            </a:r>
          </a:p>
        </p:txBody>
      </p:sp>
      <p:sp>
        <p:nvSpPr>
          <p:cNvPr id="20490" name="TextBox 12"/>
          <p:cNvSpPr txBox="1">
            <a:spLocks noChangeArrowheads="1"/>
          </p:cNvSpPr>
          <p:nvPr/>
        </p:nvSpPr>
        <p:spPr bwMode="auto">
          <a:xfrm>
            <a:off x="1285875" y="48148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Corbel" pitchFamily="34" charset="0"/>
              </a:rPr>
              <a:t>•</a:t>
            </a:r>
          </a:p>
        </p:txBody>
      </p:sp>
      <p:sp>
        <p:nvSpPr>
          <p:cNvPr id="20491" name="TextBox 13"/>
          <p:cNvSpPr txBox="1">
            <a:spLocks noChangeArrowheads="1"/>
          </p:cNvSpPr>
          <p:nvPr/>
        </p:nvSpPr>
        <p:spPr bwMode="auto">
          <a:xfrm>
            <a:off x="1285875" y="452913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Corbel" pitchFamily="34" charset="0"/>
              </a:rPr>
              <a:t>•</a:t>
            </a:r>
          </a:p>
        </p:txBody>
      </p:sp>
      <p:sp>
        <p:nvSpPr>
          <p:cNvPr id="20492" name="TextBox 14"/>
          <p:cNvSpPr txBox="1">
            <a:spLocks noChangeArrowheads="1"/>
          </p:cNvSpPr>
          <p:nvPr/>
        </p:nvSpPr>
        <p:spPr bwMode="auto">
          <a:xfrm>
            <a:off x="1285875" y="5457825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Corbel" pitchFamily="34" charset="0"/>
              </a:rPr>
              <a:t>•</a:t>
            </a:r>
          </a:p>
        </p:txBody>
      </p:sp>
      <p:sp>
        <p:nvSpPr>
          <p:cNvPr id="20493" name="TextBox 15"/>
          <p:cNvSpPr txBox="1">
            <a:spLocks noChangeArrowheads="1"/>
          </p:cNvSpPr>
          <p:nvPr/>
        </p:nvSpPr>
        <p:spPr bwMode="auto">
          <a:xfrm>
            <a:off x="1285875" y="5143500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Corbel" pitchFamily="34" charset="0"/>
              </a:rPr>
              <a:t>•</a:t>
            </a:r>
          </a:p>
        </p:txBody>
      </p:sp>
      <p:sp>
        <p:nvSpPr>
          <p:cNvPr id="20494" name="TextBox 16"/>
          <p:cNvSpPr txBox="1">
            <a:spLocks noChangeArrowheads="1"/>
          </p:cNvSpPr>
          <p:nvPr/>
        </p:nvSpPr>
        <p:spPr bwMode="auto">
          <a:xfrm>
            <a:off x="1285875" y="6100763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Corbel" pitchFamily="34" charset="0"/>
              </a:rPr>
              <a:t>•</a:t>
            </a:r>
          </a:p>
        </p:txBody>
      </p:sp>
      <p:sp>
        <p:nvSpPr>
          <p:cNvPr id="20495" name="TextBox 17"/>
          <p:cNvSpPr txBox="1">
            <a:spLocks noChangeArrowheads="1"/>
          </p:cNvSpPr>
          <p:nvPr/>
        </p:nvSpPr>
        <p:spPr bwMode="auto">
          <a:xfrm>
            <a:off x="1285875" y="6386513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Corbel" pitchFamily="34" charset="0"/>
              </a:rPr>
              <a:t>•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908" y="152400"/>
            <a:ext cx="9144000" cy="125106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Options: to address use or threat of use</a:t>
            </a:r>
            <a:endParaRPr lang="en-US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21506" name="TextBox 2"/>
          <p:cNvSpPr txBox="1">
            <a:spLocks noChangeArrowheads="1"/>
          </p:cNvSpPr>
          <p:nvPr/>
        </p:nvSpPr>
        <p:spPr bwMode="auto">
          <a:xfrm>
            <a:off x="142875" y="1643063"/>
            <a:ext cx="8358188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b="1">
                <a:latin typeface="Corbel" pitchFamily="34" charset="0"/>
              </a:rPr>
              <a:t>Amendment to the Rome Statute</a:t>
            </a:r>
          </a:p>
          <a:p>
            <a:pPr algn="ctr"/>
            <a:endParaRPr lang="en-US" sz="3200" b="1">
              <a:latin typeface="Corbel" pitchFamily="34" charset="0"/>
            </a:endParaRPr>
          </a:p>
          <a:p>
            <a:pPr algn="ctr"/>
            <a:r>
              <a:rPr lang="en-US" sz="3200" b="1">
                <a:latin typeface="Corbel" pitchFamily="34" charset="0"/>
              </a:rPr>
              <a:t>Nuclear Weapons Convention</a:t>
            </a:r>
          </a:p>
          <a:p>
            <a:pPr algn="ctr"/>
            <a:endParaRPr lang="en-US" sz="3200" b="1">
              <a:latin typeface="Corbel" pitchFamily="34" charset="0"/>
            </a:endParaRPr>
          </a:p>
          <a:p>
            <a:pPr algn="ctr"/>
            <a:r>
              <a:rPr lang="en-US" sz="3200" b="1">
                <a:latin typeface="Corbel" pitchFamily="34" charset="0"/>
              </a:rPr>
              <a:t>Short treaty on the legality of the threat or Use (Ottawa/ Oslo style Process )</a:t>
            </a:r>
          </a:p>
          <a:p>
            <a:pPr algn="ctr"/>
            <a:endParaRPr lang="en-US" sz="3200" b="1">
              <a:latin typeface="Corbel" pitchFamily="34" charset="0"/>
            </a:endParaRPr>
          </a:p>
          <a:p>
            <a:pPr algn="ctr"/>
            <a:r>
              <a:rPr lang="en-US" sz="3200" b="1">
                <a:latin typeface="Corbel" pitchFamily="34" charset="0"/>
              </a:rPr>
              <a:t>A new World Court Project</a:t>
            </a:r>
          </a:p>
          <a:p>
            <a:pPr algn="ctr"/>
            <a:endParaRPr lang="en-US" sz="3200" b="1">
              <a:latin typeface="Corbel" pitchFamily="34" charset="0"/>
            </a:endParaRPr>
          </a:p>
          <a:p>
            <a:pPr algn="ctr"/>
            <a:r>
              <a:rPr lang="en-US" sz="3200" b="1">
                <a:latin typeface="Corbel" pitchFamily="34" charset="0"/>
              </a:rPr>
              <a:t>UNSC resolution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Things to think about</a:t>
            </a:r>
            <a:endParaRPr lang="en-US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22530" name="TextBox 2"/>
          <p:cNvSpPr txBox="1">
            <a:spLocks noChangeArrowheads="1"/>
          </p:cNvSpPr>
          <p:nvPr/>
        </p:nvSpPr>
        <p:spPr bwMode="auto">
          <a:xfrm>
            <a:off x="428625" y="1643063"/>
            <a:ext cx="8001000" cy="397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latin typeface="Corbel" pitchFamily="34" charset="0"/>
              </a:rPr>
              <a:t>The steps identified need to be transformed into an action plan</a:t>
            </a:r>
          </a:p>
          <a:p>
            <a:r>
              <a:rPr lang="en-US" sz="2800">
                <a:latin typeface="Corbel" pitchFamily="34" charset="0"/>
              </a:rPr>
              <a:t>‘Doublethink’ needs to be addressed</a:t>
            </a:r>
          </a:p>
          <a:p>
            <a:r>
              <a:rPr lang="en-US" sz="2800">
                <a:latin typeface="Corbel" pitchFamily="34" charset="0"/>
              </a:rPr>
              <a:t>Communication between stakeholders</a:t>
            </a:r>
          </a:p>
          <a:p>
            <a:r>
              <a:rPr lang="en-US" sz="2800">
                <a:latin typeface="Corbel" pitchFamily="34" charset="0"/>
              </a:rPr>
              <a:t>Issue of conventional superiority needs to be addressed</a:t>
            </a:r>
          </a:p>
          <a:p>
            <a:r>
              <a:rPr lang="en-US" sz="2800">
                <a:latin typeface="Corbel" pitchFamily="34" charset="0"/>
              </a:rPr>
              <a:t>Security post nuclear weapons</a:t>
            </a:r>
          </a:p>
          <a:p>
            <a:r>
              <a:rPr lang="en-US" sz="2800">
                <a:latin typeface="Corbel" pitchFamily="34" charset="0"/>
              </a:rPr>
              <a:t>Need to create an irresistible political situation</a:t>
            </a:r>
          </a:p>
          <a:p>
            <a:r>
              <a:rPr lang="en-US" sz="2800">
                <a:latin typeface="Corbel" pitchFamily="34" charset="0"/>
              </a:rPr>
              <a:t>Disarmament education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 descr="C:\Documents and Settings\Tash\My Documents\My Pictures\Photos\OE 09\April 28 29 30 May 1 2 3 4 5\P105067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0"/>
            <a:ext cx="4972050" cy="692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4" name="TextBox 4"/>
          <p:cNvSpPr txBox="1">
            <a:spLocks noChangeArrowheads="1"/>
          </p:cNvSpPr>
          <p:nvPr/>
        </p:nvSpPr>
        <p:spPr bwMode="auto">
          <a:xfrm>
            <a:off x="5572125" y="-214313"/>
            <a:ext cx="3286125" cy="507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i="1">
              <a:latin typeface="Corbel" pitchFamily="34" charset="0"/>
            </a:endParaRPr>
          </a:p>
          <a:p>
            <a:r>
              <a:rPr lang="en-US" i="1">
                <a:latin typeface="Corbel" pitchFamily="34" charset="0"/>
              </a:rPr>
              <a:t>‘Last night I had the strangest dream I'd ever dreamed before ,</a:t>
            </a:r>
          </a:p>
          <a:p>
            <a:r>
              <a:rPr lang="en-US" i="1">
                <a:latin typeface="Corbel" pitchFamily="34" charset="0"/>
              </a:rPr>
              <a:t>I dreamed the world had all agreed </a:t>
            </a:r>
          </a:p>
          <a:p>
            <a:r>
              <a:rPr lang="en-US" i="1">
                <a:latin typeface="Corbel" pitchFamily="34" charset="0"/>
              </a:rPr>
              <a:t>To put an end to war. </a:t>
            </a:r>
          </a:p>
          <a:p>
            <a:endParaRPr lang="en-US" i="1">
              <a:latin typeface="Corbel" pitchFamily="34" charset="0"/>
            </a:endParaRPr>
          </a:p>
          <a:p>
            <a:r>
              <a:rPr lang="en-US" i="1">
                <a:latin typeface="Corbel" pitchFamily="34" charset="0"/>
              </a:rPr>
              <a:t>I dreamed I saw a mighty room Filled with women and men </a:t>
            </a:r>
          </a:p>
          <a:p>
            <a:r>
              <a:rPr lang="en-US" i="1">
                <a:latin typeface="Corbel" pitchFamily="34" charset="0"/>
              </a:rPr>
              <a:t>And the paper they were signing said </a:t>
            </a:r>
          </a:p>
          <a:p>
            <a:r>
              <a:rPr lang="en-US" i="1">
                <a:latin typeface="Corbel" pitchFamily="34" charset="0"/>
              </a:rPr>
              <a:t>They'd never fight again </a:t>
            </a:r>
          </a:p>
          <a:p>
            <a:r>
              <a:rPr lang="en-US" i="1">
                <a:latin typeface="Corbel" pitchFamily="34" charset="0"/>
              </a:rPr>
              <a:t>And when the paper was all signed </a:t>
            </a:r>
          </a:p>
          <a:p>
            <a:r>
              <a:rPr lang="en-US" i="1">
                <a:latin typeface="Corbel" pitchFamily="34" charset="0"/>
              </a:rPr>
              <a:t>And a million copies made, </a:t>
            </a:r>
          </a:p>
          <a:p>
            <a:r>
              <a:rPr lang="en-US" i="1">
                <a:latin typeface="Corbel" pitchFamily="34" charset="0"/>
              </a:rPr>
              <a:t>They all joined hands and bowed their heads,</a:t>
            </a:r>
          </a:p>
          <a:p>
            <a:r>
              <a:rPr lang="en-US" i="1">
                <a:latin typeface="Corbel" pitchFamily="34" charset="0"/>
              </a:rPr>
              <a:t>And grateful pray'rs were prayed’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 descr="C:\Documents and Settings\Tash\My Documents\My Pictures\Photos\OE 09\April 28 29 30 May 1 2 3 4 5\P10504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500" y="0"/>
            <a:ext cx="5143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Rectangle 4"/>
          <p:cNvSpPr>
            <a:spLocks noChangeArrowheads="1"/>
          </p:cNvSpPr>
          <p:nvPr/>
        </p:nvSpPr>
        <p:spPr bwMode="auto">
          <a:xfrm>
            <a:off x="357188" y="1463675"/>
            <a:ext cx="3571875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latin typeface="Corbel" pitchFamily="34" charset="0"/>
              </a:rPr>
              <a:t>The </a:t>
            </a:r>
            <a:r>
              <a:rPr lang="en-US" sz="2800" i="1">
                <a:latin typeface="Corbel" pitchFamily="34" charset="0"/>
              </a:rPr>
              <a:t>unleashed power</a:t>
            </a:r>
            <a:r>
              <a:rPr lang="en-US" sz="2800">
                <a:latin typeface="Corbel" pitchFamily="34" charset="0"/>
              </a:rPr>
              <a:t> of the </a:t>
            </a:r>
            <a:r>
              <a:rPr lang="en-US" sz="2800" i="1">
                <a:latin typeface="Corbel" pitchFamily="34" charset="0"/>
              </a:rPr>
              <a:t>atom</a:t>
            </a:r>
            <a:r>
              <a:rPr lang="en-US" sz="2800">
                <a:latin typeface="Corbel" pitchFamily="34" charset="0"/>
              </a:rPr>
              <a:t> has changed everything save our modes of thinking. The solution to this problem lies in the heart of mankind’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Sources and Resources	</a:t>
            </a:r>
            <a:endParaRPr lang="en-US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25602" name="Rectangle 1"/>
          <p:cNvSpPr>
            <a:spLocks noChangeArrowheads="1"/>
          </p:cNvSpPr>
          <p:nvPr/>
        </p:nvSpPr>
        <p:spPr bwMode="auto">
          <a:xfrm>
            <a:off x="428625" y="1933575"/>
            <a:ext cx="84296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>
                <a:ea typeface="Calibri" pitchFamily="34" charset="0"/>
                <a:cs typeface="Times New Roman" pitchFamily="18" charset="0"/>
              </a:rPr>
              <a:t>Proposals, Position and Prospects: Issues Facing the 2010  NPT Review Conference, </a:t>
            </a:r>
            <a:r>
              <a:rPr lang="en-US" i="1">
                <a:ea typeface="Calibri" pitchFamily="34" charset="0"/>
                <a:cs typeface="Times New Roman" pitchFamily="18" charset="0"/>
              </a:rPr>
              <a:t>Towards 2010 and Beyond, Disarmament Diplomacy</a:t>
            </a:r>
            <a:r>
              <a:rPr lang="en-US">
                <a:ea typeface="Calibri" pitchFamily="34" charset="0"/>
                <a:cs typeface="Times New Roman" pitchFamily="18" charset="0"/>
              </a:rPr>
              <a:t>, URL: http://www.acronym.org.uk/dd/dd90/90nptms.htm</a:t>
            </a:r>
          </a:p>
        </p:txBody>
      </p:sp>
      <p:sp>
        <p:nvSpPr>
          <p:cNvPr id="25603" name="Rectangle 2"/>
          <p:cNvSpPr>
            <a:spLocks noChangeArrowheads="1"/>
          </p:cNvSpPr>
          <p:nvPr/>
        </p:nvSpPr>
        <p:spPr bwMode="auto">
          <a:xfrm>
            <a:off x="428625" y="3443288"/>
            <a:ext cx="81438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>
                <a:ea typeface="Calibri" pitchFamily="34" charset="0"/>
                <a:cs typeface="Times New Roman" pitchFamily="18" charset="0"/>
              </a:rPr>
              <a:t>NPT News in Review: Civil Society Perspectives on the third Preparatory Committee for the 2010 nuclear Non Proliferation Treaty Review Conference 4-15 May, 2009, URL: </a:t>
            </a:r>
            <a:r>
              <a:rPr lang="en-US">
                <a:ea typeface="Calibri" pitchFamily="34" charset="0"/>
                <a:cs typeface="Times New Roman" pitchFamily="18" charset="0"/>
                <a:hlinkClick r:id="rId2"/>
              </a:rPr>
              <a:t>http://www.reachingcriticalwill.org/legal/npt/nirindex.html#2009</a:t>
            </a:r>
            <a:endParaRPr lang="en-US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5604" name="TextBox 5"/>
          <p:cNvSpPr txBox="1">
            <a:spLocks noChangeArrowheads="1"/>
          </p:cNvSpPr>
          <p:nvPr/>
        </p:nvSpPr>
        <p:spPr bwMode="auto">
          <a:xfrm>
            <a:off x="428625" y="5202238"/>
            <a:ext cx="47863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rbel" pitchFamily="34" charset="0"/>
              </a:rPr>
              <a:t>http://www.nucleardarkness.org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Other issues</a:t>
            </a:r>
            <a:endParaRPr lang="en-US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2662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Conventional weapon assymetry</a:t>
            </a:r>
          </a:p>
          <a:p>
            <a:r>
              <a:rPr lang="en-US" smtClean="0"/>
              <a:t>Energy and climate change, and the nucelar industry</a:t>
            </a:r>
          </a:p>
          <a:p>
            <a:r>
              <a:rPr lang="en-US" smtClean="0"/>
              <a:t>India/Pakistan</a:t>
            </a:r>
          </a:p>
          <a:p>
            <a:r>
              <a:rPr lang="en-US" smtClean="0"/>
              <a:t>Pakistan/ Teleban</a:t>
            </a:r>
          </a:p>
          <a:p>
            <a:r>
              <a:rPr lang="en-US" smtClean="0"/>
              <a:t>Middle Eastern Peace Process</a:t>
            </a:r>
          </a:p>
          <a:p>
            <a:r>
              <a:rPr lang="en-US" smtClean="0"/>
              <a:t>National Missile Defence</a:t>
            </a:r>
          </a:p>
          <a:p>
            <a:r>
              <a:rPr lang="en-US" smtClean="0"/>
              <a:t>Outer Space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Major subjects of discussion	</a:t>
            </a:r>
            <a:endParaRPr lang="en-US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en-US" dirty="0" smtClean="0"/>
              <a:t>Multilateral fuel Cycle</a:t>
            </a:r>
          </a:p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	</a:t>
            </a:r>
            <a:r>
              <a:rPr lang="en-US" dirty="0" smtClean="0"/>
              <a:t>	[explain]</a:t>
            </a:r>
          </a:p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en-US" dirty="0" smtClean="0"/>
              <a:t>The ME and a NWFZ</a:t>
            </a:r>
          </a:p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	</a:t>
            </a:r>
            <a:r>
              <a:rPr lang="en-US" dirty="0" smtClean="0"/>
              <a:t>	[explain]</a:t>
            </a:r>
          </a:p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en-US" dirty="0" smtClean="0"/>
              <a:t>The possibilities for a SEA NWFZ</a:t>
            </a:r>
          </a:p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	</a:t>
            </a:r>
            <a:r>
              <a:rPr lang="en-US" dirty="0" smtClean="0"/>
              <a:t>	[explain]</a:t>
            </a:r>
          </a:p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en-US" dirty="0" smtClean="0"/>
              <a:t>The NWC</a:t>
            </a:r>
          </a:p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	</a:t>
            </a:r>
            <a:r>
              <a:rPr lang="en-US" dirty="0" smtClean="0"/>
              <a:t>	[explain]</a:t>
            </a:r>
          </a:p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en-US" dirty="0" smtClean="0"/>
              <a:t>NATO</a:t>
            </a:r>
          </a:p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	</a:t>
            </a:r>
            <a:r>
              <a:rPr lang="en-US" dirty="0" smtClean="0"/>
              <a:t>	Nuclear Sharing, position of </a:t>
            </a:r>
            <a:r>
              <a:rPr lang="en-US" dirty="0" err="1" smtClean="0"/>
              <a:t>nucelar</a:t>
            </a:r>
            <a:r>
              <a:rPr lang="en-US" dirty="0" smtClean="0"/>
              <a:t> 3wepaons in strategic posture</a:t>
            </a:r>
          </a:p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en-US" dirty="0" smtClean="0"/>
          </a:p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endParaRPr lang="en-US" dirty="0" smtClean="0"/>
          </a:p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611</TotalTime>
  <Words>701</Words>
  <Application>Microsoft Office PowerPoint</Application>
  <PresentationFormat>On-screen Show (4:3)</PresentationFormat>
  <Paragraphs>138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Design Template</vt:lpstr>
      </vt:variant>
      <vt:variant>
        <vt:i4>7</vt:i4>
      </vt:variant>
      <vt:variant>
        <vt:lpstr>Slide Titles</vt:lpstr>
      </vt:variant>
      <vt:variant>
        <vt:i4>15</vt:i4>
      </vt:variant>
    </vt:vector>
  </HeadingPairs>
  <TitlesOfParts>
    <vt:vector size="30" baseType="lpstr">
      <vt:lpstr>Corbel</vt:lpstr>
      <vt:lpstr>Arial</vt:lpstr>
      <vt:lpstr>Wingdings 2</vt:lpstr>
      <vt:lpstr>Wingdings</vt:lpstr>
      <vt:lpstr>Wingdings 3</vt:lpstr>
      <vt:lpstr>Calibri</vt:lpstr>
      <vt:lpstr>Arial Black</vt:lpstr>
      <vt:lpstr>Times New Roman</vt:lpstr>
      <vt:lpstr>Module</vt:lpstr>
      <vt:lpstr>Module</vt:lpstr>
      <vt:lpstr>Module</vt:lpstr>
      <vt:lpstr>Module</vt:lpstr>
      <vt:lpstr>Module</vt:lpstr>
      <vt:lpstr>Module</vt:lpstr>
      <vt:lpstr>Module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Tash</dc:creator>
  <cp:lastModifiedBy>Peace Movement Aotearoa</cp:lastModifiedBy>
  <cp:revision>60</cp:revision>
  <dcterms:created xsi:type="dcterms:W3CDTF">2009-05-11T01:10:42Z</dcterms:created>
  <dcterms:modified xsi:type="dcterms:W3CDTF">2009-08-12T23:29:54Z</dcterms:modified>
</cp:coreProperties>
</file>